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9E132-EABC-4D2D-8A1B-74F2C72FF7A3}" v="376" dt="2023-08-31T18:08:51.148"/>
    <p1510:client id="{3A1977D6-E88C-4E17-B5AF-A08ECA6233BA}" v="24" dt="2023-08-30T20:40:24.041"/>
    <p1510:client id="{4F264C9A-FD49-459B-8801-64689B5DBEAA}" v="173" dt="2023-08-30T21:28:23.587"/>
    <p1510:client id="{8B8235D7-C19A-44D8-BFA8-8203A00C20FF}" v="369" dt="2023-08-30T20:54:15.237"/>
    <p1510:client id="{B7E9DEA5-301D-49E1-9177-86D5455DC125}" v="183" dt="2023-09-05T15:06:31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2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>
                <a:cs typeface="Calibri Light"/>
              </a:rPr>
              <a:t>Introduction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 b="1" err="1">
                <a:ea typeface="+mn-lt"/>
                <a:cs typeface="+mn-lt"/>
              </a:rPr>
              <a:t>Qu'est-ce</a:t>
            </a:r>
            <a:r>
              <a:rPr lang="en-US" sz="6600" b="1">
                <a:ea typeface="+mn-lt"/>
                <a:cs typeface="+mn-lt"/>
              </a:rPr>
              <a:t> </a:t>
            </a:r>
            <a:r>
              <a:rPr lang="en-US" sz="6600" b="1" err="1">
                <a:ea typeface="+mn-lt"/>
                <a:cs typeface="+mn-lt"/>
              </a:rPr>
              <a:t>qu'une</a:t>
            </a:r>
            <a:r>
              <a:rPr lang="en-US" sz="6600" b="1">
                <a:ea typeface="+mn-lt"/>
                <a:cs typeface="+mn-lt"/>
              </a:rPr>
              <a:t> </a:t>
            </a:r>
            <a:r>
              <a:rPr lang="en-US" sz="6600" b="1" err="1">
                <a:ea typeface="+mn-lt"/>
                <a:cs typeface="+mn-lt"/>
              </a:rPr>
              <a:t>prière</a:t>
            </a:r>
            <a:r>
              <a:rPr lang="en-US" sz="6600" b="1">
                <a:ea typeface="+mn-lt"/>
                <a:cs typeface="+mn-lt"/>
              </a:rPr>
              <a:t> </a:t>
            </a:r>
            <a:r>
              <a:rPr lang="en-US" sz="6600" b="1" err="1">
                <a:ea typeface="+mn-lt"/>
                <a:cs typeface="+mn-lt"/>
              </a:rPr>
              <a:t>d'intercession</a:t>
            </a:r>
            <a:r>
              <a:rPr lang="en-US" sz="6600" b="1">
                <a:ea typeface="+mn-lt"/>
                <a:cs typeface="+mn-lt"/>
              </a:rPr>
              <a:t>?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D1D94F-BC8C-4ABD-9133-E5FE8FD01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8DD70C81-7515-D0B4-09B7-145CE3B30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8FCF55-F89C-46CB-D08C-C246718D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5512" y="494951"/>
            <a:ext cx="4023360" cy="5722227"/>
          </a:xfrm>
        </p:spPr>
        <p:txBody>
          <a:bodyPr>
            <a:normAutofit/>
          </a:bodyPr>
          <a:lstStyle/>
          <a:p>
            <a:r>
              <a:rPr lang="en-US" sz="7200" b="1" err="1">
                <a:ea typeface="+mj-lt"/>
                <a:cs typeface="+mj-lt"/>
              </a:rPr>
              <a:t>L'approche</a:t>
            </a:r>
            <a:r>
              <a:rPr lang="en-US" sz="7200" b="1">
                <a:ea typeface="+mj-lt"/>
                <a:cs typeface="+mj-lt"/>
              </a:rPr>
              <a:t> de la </a:t>
            </a:r>
            <a:r>
              <a:rPr lang="en-US" sz="7200" b="1" err="1">
                <a:ea typeface="+mj-lt"/>
                <a:cs typeface="+mj-lt"/>
              </a:rPr>
              <a:t>compréhension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17BA-60DD-AAE6-3319-53FDEEA8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850392"/>
            <a:ext cx="5824728" cy="500176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ea typeface="+mn-lt"/>
                <a:cs typeface="+mn-lt"/>
              </a:rPr>
              <a:t>La source de </a:t>
            </a:r>
            <a:r>
              <a:rPr lang="en-US" b="1" err="1">
                <a:ea typeface="+mn-lt"/>
                <a:cs typeface="+mn-lt"/>
              </a:rPr>
              <a:t>notre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compréhension</a:t>
            </a:r>
            <a:r>
              <a:rPr lang="en-US" b="1">
                <a:ea typeface="+mn-lt"/>
                <a:cs typeface="+mn-lt"/>
              </a:rPr>
              <a:t> : </a:t>
            </a:r>
            <a:r>
              <a:rPr lang="en-US" b="1" err="1">
                <a:ea typeface="+mn-lt"/>
                <a:cs typeface="+mn-lt"/>
              </a:rPr>
              <a:t>Colossiens</a:t>
            </a:r>
            <a:r>
              <a:rPr lang="en-US" b="1">
                <a:ea typeface="+mn-lt"/>
                <a:cs typeface="+mn-lt"/>
              </a:rPr>
              <a:t> 1:9-11a .</a:t>
            </a:r>
            <a:endParaRPr lang="en-US" b="1"/>
          </a:p>
          <a:p>
            <a:r>
              <a:rPr lang="en-US" b="1" err="1">
                <a:ea typeface="+mn-lt"/>
                <a:cs typeface="+mn-lt"/>
              </a:rPr>
              <a:t>L'approche</a:t>
            </a:r>
            <a:r>
              <a:rPr lang="en-US" b="1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notre</a:t>
            </a:r>
            <a:r>
              <a:rPr lang="en-US" b="1">
                <a:ea typeface="+mn-lt"/>
                <a:cs typeface="+mn-lt"/>
              </a:rPr>
              <a:t> étude : Exposition de </a:t>
            </a:r>
            <a:r>
              <a:rPr lang="en-US" b="1" err="1">
                <a:ea typeface="+mn-lt"/>
                <a:cs typeface="+mn-lt"/>
              </a:rPr>
              <a:t>Colossiens</a:t>
            </a:r>
            <a:r>
              <a:rPr lang="en-US" b="1">
                <a:ea typeface="+mn-lt"/>
                <a:cs typeface="+mn-lt"/>
              </a:rPr>
              <a:t> 1:9-11a .</a:t>
            </a:r>
            <a:endParaRPr lang="en-US" b="1"/>
          </a:p>
          <a:p>
            <a:r>
              <a:rPr lang="en-US" b="1">
                <a:ea typeface="+mn-lt"/>
                <a:cs typeface="+mn-lt"/>
              </a:rPr>
              <a:t>La </a:t>
            </a:r>
            <a:r>
              <a:rPr lang="en-US" b="1" err="1">
                <a:ea typeface="+mn-lt"/>
                <a:cs typeface="+mn-lt"/>
              </a:rPr>
              <a:t>thèse</a:t>
            </a:r>
            <a:r>
              <a:rPr lang="en-US" b="1">
                <a:ea typeface="+mn-lt"/>
                <a:cs typeface="+mn-lt"/>
              </a:rPr>
              <a:t> de </a:t>
            </a:r>
            <a:r>
              <a:rPr lang="en-US" b="1" err="1">
                <a:ea typeface="+mn-lt"/>
                <a:cs typeface="+mn-lt"/>
              </a:rPr>
              <a:t>notre</a:t>
            </a:r>
            <a:r>
              <a:rPr lang="en-US" b="1">
                <a:ea typeface="+mn-lt"/>
                <a:cs typeface="+mn-lt"/>
              </a:rPr>
              <a:t> étude : La </a:t>
            </a:r>
            <a:r>
              <a:rPr lang="en-US" b="1" err="1">
                <a:ea typeface="+mn-lt"/>
                <a:cs typeface="+mn-lt"/>
              </a:rPr>
              <a:t>prière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d'intercession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devrait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être</a:t>
            </a:r>
            <a:r>
              <a:rPr lang="en-US" b="1">
                <a:ea typeface="+mn-lt"/>
                <a:cs typeface="+mn-lt"/>
              </a:rPr>
              <a:t> un </a:t>
            </a:r>
            <a:r>
              <a:rPr lang="en-US" b="1" err="1">
                <a:ea typeface="+mn-lt"/>
                <a:cs typeface="+mn-lt"/>
              </a:rPr>
              <a:t>élément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majeur</a:t>
            </a:r>
            <a:r>
              <a:rPr lang="en-US" b="1">
                <a:ea typeface="+mn-lt"/>
                <a:cs typeface="+mn-lt"/>
              </a:rPr>
              <a:t> dans la vie de </a:t>
            </a:r>
            <a:r>
              <a:rPr lang="en-US" b="1" err="1">
                <a:ea typeface="+mn-lt"/>
                <a:cs typeface="+mn-lt"/>
              </a:rPr>
              <a:t>prière</a:t>
            </a:r>
            <a:r>
              <a:rPr lang="en-US" b="1">
                <a:ea typeface="+mn-lt"/>
                <a:cs typeface="+mn-lt"/>
              </a:rPr>
              <a:t> du </a:t>
            </a:r>
            <a:r>
              <a:rPr lang="en-US" b="1" err="1">
                <a:ea typeface="+mn-lt"/>
                <a:cs typeface="+mn-lt"/>
              </a:rPr>
              <a:t>chrétien</a:t>
            </a:r>
            <a:r>
              <a:rPr lang="en-US" b="1">
                <a:ea typeface="+mn-lt"/>
                <a:cs typeface="+mn-lt"/>
              </a:rPr>
              <a:t>. </a:t>
            </a:r>
          </a:p>
          <a:p>
            <a:r>
              <a:rPr lang="en-US" b="1" err="1">
                <a:ea typeface="+mn-lt"/>
                <a:cs typeface="+mn-lt"/>
              </a:rPr>
              <a:t>Colossiens</a:t>
            </a:r>
            <a:r>
              <a:rPr lang="en-US" b="1">
                <a:ea typeface="+mn-lt"/>
                <a:cs typeface="+mn-lt"/>
              </a:rPr>
              <a:t> 1 :9-11a </a:t>
            </a:r>
            <a:r>
              <a:rPr lang="en-US" b="1" err="1">
                <a:ea typeface="+mn-lt"/>
                <a:cs typeface="+mn-lt"/>
              </a:rPr>
              <a:t>présente</a:t>
            </a:r>
            <a:r>
              <a:rPr lang="en-US" b="1">
                <a:ea typeface="+mn-lt"/>
                <a:cs typeface="+mn-lt"/>
              </a:rPr>
              <a:t> un </a:t>
            </a:r>
            <a:r>
              <a:rPr lang="en-US" b="1" err="1">
                <a:ea typeface="+mn-lt"/>
                <a:cs typeface="+mn-lt"/>
              </a:rPr>
              <a:t>modèle</a:t>
            </a:r>
            <a:r>
              <a:rPr lang="en-US" b="1">
                <a:ea typeface="+mn-lt"/>
                <a:cs typeface="+mn-lt"/>
              </a:rPr>
              <a:t> de Paul et Timothée </a:t>
            </a:r>
            <a:r>
              <a:rPr lang="en-US" b="1" err="1">
                <a:ea typeface="+mn-lt"/>
                <a:cs typeface="+mn-lt"/>
              </a:rPr>
              <a:t>destiné</a:t>
            </a:r>
            <a:r>
              <a:rPr lang="en-US" b="1">
                <a:ea typeface="+mn-lt"/>
                <a:cs typeface="+mn-lt"/>
              </a:rPr>
              <a:t> à </a:t>
            </a:r>
            <a:r>
              <a:rPr lang="en-US" b="1" err="1">
                <a:ea typeface="+mn-lt"/>
                <a:cs typeface="+mn-lt"/>
              </a:rPr>
              <a:t>être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utilisé</a:t>
            </a:r>
            <a:r>
              <a:rPr lang="en-US" b="1">
                <a:ea typeface="+mn-lt"/>
                <a:cs typeface="+mn-lt"/>
              </a:rPr>
              <a:t> par </a:t>
            </a:r>
            <a:r>
              <a:rPr lang="en-US" b="1" err="1">
                <a:ea typeface="+mn-lt"/>
                <a:cs typeface="+mn-lt"/>
              </a:rPr>
              <a:t>chaque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chrétien</a:t>
            </a:r>
            <a:r>
              <a:rPr lang="en-US" b="1">
                <a:ea typeface="+mn-lt"/>
                <a:cs typeface="+mn-lt"/>
              </a:rPr>
              <a:t>. </a:t>
            </a:r>
            <a:endParaRPr lang="en-US" b="1"/>
          </a:p>
          <a:p>
            <a:r>
              <a:rPr lang="en-US" b="1" err="1">
                <a:ea typeface="+mn-lt"/>
                <a:cs typeface="+mn-lt"/>
              </a:rPr>
              <a:t>Colossiens</a:t>
            </a:r>
            <a:r>
              <a:rPr lang="en-US" b="1">
                <a:ea typeface="+mn-lt"/>
                <a:cs typeface="+mn-lt"/>
              </a:rPr>
              <a:t> 1:9-11b </a:t>
            </a:r>
            <a:r>
              <a:rPr lang="en-US" b="1" err="1">
                <a:ea typeface="+mn-lt"/>
                <a:cs typeface="+mn-lt"/>
              </a:rPr>
              <a:t>développe</a:t>
            </a:r>
            <a:r>
              <a:rPr lang="en-US" b="1">
                <a:ea typeface="+mn-lt"/>
                <a:cs typeface="+mn-lt"/>
              </a:rPr>
              <a:t> le </a:t>
            </a:r>
            <a:r>
              <a:rPr lang="en-US" b="1" err="1">
                <a:ea typeface="+mn-lt"/>
                <a:cs typeface="+mn-lt"/>
              </a:rPr>
              <a:t>modèle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autour</a:t>
            </a:r>
            <a:r>
              <a:rPr lang="en-US" b="1">
                <a:ea typeface="+mn-lt"/>
                <a:cs typeface="+mn-lt"/>
              </a:rPr>
              <a:t> des </a:t>
            </a:r>
            <a:r>
              <a:rPr lang="en-US" b="1" err="1">
                <a:ea typeface="+mn-lt"/>
                <a:cs typeface="+mn-lt"/>
              </a:rPr>
              <a:t>éléments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primaires</a:t>
            </a:r>
            <a:r>
              <a:rPr lang="en-US" b="1">
                <a:ea typeface="+mn-lt"/>
                <a:cs typeface="+mn-lt"/>
              </a:rPr>
              <a:t> et </a:t>
            </a:r>
            <a:r>
              <a:rPr lang="en-US" b="1" err="1">
                <a:ea typeface="+mn-lt"/>
                <a:cs typeface="+mn-lt"/>
              </a:rPr>
              <a:t>secondaires</a:t>
            </a:r>
            <a:r>
              <a:rPr lang="en-US" b="1">
                <a:ea typeface="+mn-lt"/>
                <a:cs typeface="+mn-lt"/>
              </a:rPr>
              <a:t> de la phrase grecque unique </a:t>
            </a:r>
            <a:r>
              <a:rPr lang="en-US" b="1" err="1">
                <a:ea typeface="+mn-lt"/>
                <a:cs typeface="+mn-lt"/>
              </a:rPr>
              <a:t>en</a:t>
            </a:r>
            <a:r>
              <a:rPr lang="en-US" b="1">
                <a:ea typeface="+mn-lt"/>
                <a:cs typeface="+mn-lt"/>
              </a:rPr>
              <a:t> 1:9-20. </a:t>
            </a:r>
            <a:endParaRPr lang="en-US" b="1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65C49067-A40C-4881-A0C6-21B61255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494951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1524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6" y="853673"/>
            <a:ext cx="4269544" cy="5004794"/>
          </a:xfrm>
        </p:spPr>
        <p:txBody>
          <a:bodyPr>
            <a:normAutofit fontScale="90000"/>
          </a:bodyPr>
          <a:lstStyle/>
          <a:p>
            <a:pPr marL="1143000" indent="-1143000">
              <a:buAutoNum type="romanUcPeriod"/>
            </a:pPr>
            <a:r>
              <a:rPr lang="en-US" sz="6700" b="1">
                <a:ea typeface="+mj-lt"/>
                <a:cs typeface="+mj-lt"/>
              </a:rPr>
              <a:t>La </a:t>
            </a:r>
            <a:r>
              <a:rPr lang="en-US" sz="6700" b="1" err="1">
                <a:ea typeface="+mj-lt"/>
                <a:cs typeface="+mj-lt"/>
              </a:rPr>
              <a:t>prière</a:t>
            </a:r>
            <a:r>
              <a:rPr lang="en-US" sz="6700" b="1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d'intercession</a:t>
            </a:r>
            <a:r>
              <a:rPr lang="en-US" sz="6700" b="1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est</a:t>
            </a:r>
            <a:r>
              <a:rPr lang="en-US" sz="6700" b="1">
                <a:ea typeface="+mj-lt"/>
                <a:cs typeface="+mj-lt"/>
              </a:rPr>
              <a:t> centrale dans la </a:t>
            </a:r>
            <a:r>
              <a:rPr lang="en-US" sz="6700" b="1" err="1">
                <a:ea typeface="+mj-lt"/>
                <a:cs typeface="+mj-lt"/>
              </a:rPr>
              <a:t>prière</a:t>
            </a:r>
            <a:r>
              <a:rPr lang="en-US" sz="6700" b="1">
                <a:ea typeface="+mj-lt"/>
                <a:cs typeface="+mj-lt"/>
              </a:rPr>
              <a:t>. v.9a 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3200" b="1">
                <a:ea typeface="+mn-lt"/>
                <a:cs typeface="+mn-lt"/>
              </a:rPr>
              <a:t>Remarque : </a:t>
            </a:r>
            <a:r>
              <a:rPr lang="en-US" sz="3200" b="1" err="1">
                <a:ea typeface="+mn-lt"/>
                <a:cs typeface="+mn-lt"/>
              </a:rPr>
              <a:t>une</a:t>
            </a:r>
            <a:r>
              <a:rPr lang="en-US" sz="3200" b="1">
                <a:ea typeface="+mn-lt"/>
                <a:cs typeface="+mn-lt"/>
              </a:rPr>
              <a:t> phrase grecque dans les versets 9 à 20. </a:t>
            </a:r>
            <a:endParaRPr lang="en-US" sz="3200" b="1"/>
          </a:p>
          <a:p>
            <a:r>
              <a:rPr lang="en-US" sz="3200" b="1">
                <a:ea typeface="+mn-lt"/>
                <a:cs typeface="+mn-lt"/>
              </a:rPr>
              <a:t>Le premier point met </a:t>
            </a:r>
            <a:r>
              <a:rPr lang="en-US" sz="3200" b="1" err="1">
                <a:ea typeface="+mn-lt"/>
                <a:cs typeface="+mn-lt"/>
              </a:rPr>
              <a:t>l’accent</a:t>
            </a:r>
            <a:r>
              <a:rPr lang="en-US" sz="3200" b="1">
                <a:ea typeface="+mn-lt"/>
                <a:cs typeface="+mn-lt"/>
              </a:rPr>
              <a:t> sur la clause </a:t>
            </a:r>
            <a:r>
              <a:rPr lang="en-US" sz="3200" b="1" err="1">
                <a:ea typeface="+mn-lt"/>
                <a:cs typeface="+mn-lt"/>
              </a:rPr>
              <a:t>principale</a:t>
            </a:r>
            <a:r>
              <a:rPr lang="en-US" sz="3200" b="1">
                <a:ea typeface="+mn-lt"/>
                <a:cs typeface="+mn-lt"/>
              </a:rPr>
              <a:t> de </a:t>
            </a:r>
            <a:r>
              <a:rPr lang="en-US" sz="3200" b="1" err="1">
                <a:ea typeface="+mn-lt"/>
                <a:cs typeface="+mn-lt"/>
              </a:rPr>
              <a:t>cette</a:t>
            </a:r>
            <a:r>
              <a:rPr lang="en-US" sz="3200" b="1">
                <a:ea typeface="+mn-lt"/>
                <a:cs typeface="+mn-lt"/>
              </a:rPr>
              <a:t> longue phrase :</a:t>
            </a:r>
          </a:p>
          <a:p>
            <a:r>
              <a:rPr lang="en-US" b="1" err="1">
                <a:ea typeface="+mn-lt"/>
                <a:cs typeface="+mn-lt"/>
              </a:rPr>
              <a:t>Ἡμεῖς</a:t>
            </a:r>
            <a:r>
              <a:rPr lang="en-US" b="1">
                <a:ea typeface="+mn-lt"/>
                <a:cs typeface="+mn-lt"/>
              </a:rPr>
              <a:t>...</a:t>
            </a:r>
            <a:r>
              <a:rPr lang="en-US" b="1" err="1">
                <a:ea typeface="+mn-lt"/>
                <a:cs typeface="+mn-lt"/>
              </a:rPr>
              <a:t>οὐ</a:t>
            </a:r>
            <a:r>
              <a:rPr lang="en-US" b="1">
                <a:ea typeface="+mn-lt"/>
                <a:cs typeface="+mn-lt"/>
              </a:rPr>
              <a:t> πα</a:t>
            </a:r>
            <a:r>
              <a:rPr lang="en-US" b="1" err="1">
                <a:ea typeface="+mn-lt"/>
                <a:cs typeface="+mn-lt"/>
              </a:rPr>
              <a:t>υόμεθ</a:t>
            </a:r>
            <a:r>
              <a:rPr lang="en-US" b="1">
                <a:ea typeface="+mn-lt"/>
                <a:cs typeface="+mn-lt"/>
              </a:rPr>
              <a:t>α ὑπ</a:t>
            </a:r>
            <a:r>
              <a:rPr lang="en-US" b="1" err="1">
                <a:ea typeface="+mn-lt"/>
                <a:cs typeface="+mn-lt"/>
              </a:rPr>
              <a:t>ὲρ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ὑμῶν</a:t>
            </a:r>
            <a:r>
              <a:rPr lang="en-US" b="1">
                <a:ea typeface="+mn-lt"/>
                <a:cs typeface="+mn-lt"/>
              </a:rPr>
              <a:t> π</a:t>
            </a:r>
            <a:r>
              <a:rPr lang="en-US" b="1" err="1">
                <a:ea typeface="+mn-lt"/>
                <a:cs typeface="+mn-lt"/>
              </a:rPr>
              <a:t>ροσευχόμενοι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 b="1" baseline="30000">
                <a:ea typeface="+mn-lt"/>
                <a:cs typeface="+mn-lt"/>
                <a:hlinkClick r:id="rId3"/>
              </a:rPr>
              <a:t>* </a:t>
            </a:r>
            <a:r>
              <a:rPr lang="en-US" b="1">
                <a:ea typeface="+mn-lt"/>
                <a:cs typeface="+mn-lt"/>
              </a:rPr>
              <a:t>καὶ α</a:t>
            </a:r>
            <a:r>
              <a:rPr lang="en-US" b="1" err="1">
                <a:ea typeface="+mn-lt"/>
                <a:cs typeface="+mn-lt"/>
              </a:rPr>
              <a:t>ἰτούμενοι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>
                <a:ea typeface="+mn-lt"/>
                <a:cs typeface="+mn-lt"/>
              </a:rPr>
              <a:t>Nous...ne </a:t>
            </a:r>
            <a:r>
              <a:rPr lang="en-US" sz="3600" b="1" err="1">
                <a:ea typeface="+mn-lt"/>
                <a:cs typeface="+mn-lt"/>
              </a:rPr>
              <a:t>cessons</a:t>
            </a:r>
            <a:r>
              <a:rPr lang="en-US" sz="3600" b="1">
                <a:ea typeface="+mn-lt"/>
                <a:cs typeface="+mn-lt"/>
              </a:rPr>
              <a:t> de prier pour </a:t>
            </a:r>
            <a:r>
              <a:rPr lang="en-US" sz="3600" b="1" err="1">
                <a:ea typeface="+mn-lt"/>
                <a:cs typeface="+mn-lt"/>
              </a:rPr>
              <a:t>vous</a:t>
            </a:r>
            <a:r>
              <a:rPr lang="en-US" sz="3600" b="1">
                <a:ea typeface="+mn-lt"/>
                <a:cs typeface="+mn-lt"/>
              </a:rPr>
              <a:t> et de demander...</a:t>
            </a:r>
          </a:p>
          <a:p>
            <a:r>
              <a:rPr lang="en-US" sz="3600" b="1">
                <a:ea typeface="+mn-lt"/>
                <a:cs typeface="+mn-lt"/>
              </a:rPr>
              <a:t>Que </a:t>
            </a:r>
            <a:r>
              <a:rPr lang="en-US" sz="3600" b="1" err="1">
                <a:ea typeface="+mn-lt"/>
                <a:cs typeface="+mn-lt"/>
              </a:rPr>
              <a:t>pouvons</a:t>
            </a:r>
            <a:r>
              <a:rPr lang="en-US" sz="3600" b="1">
                <a:ea typeface="+mn-lt"/>
                <a:cs typeface="+mn-lt"/>
              </a:rPr>
              <a:t>-nous </a:t>
            </a:r>
            <a:r>
              <a:rPr lang="en-US" sz="3600" b="1" err="1">
                <a:ea typeface="+mn-lt"/>
                <a:cs typeface="+mn-lt"/>
              </a:rPr>
              <a:t>apprendre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ici</a:t>
            </a:r>
            <a:r>
              <a:rPr lang="en-US" sz="3600" b="1">
                <a:ea typeface="+mn-lt"/>
                <a:cs typeface="+mn-lt"/>
              </a:rPr>
              <a:t> ?</a:t>
            </a:r>
            <a:endParaRPr lang="en-US" b="1">
              <a:ea typeface="+mn-lt"/>
              <a:cs typeface="+mn-lt"/>
            </a:endParaRP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12" y="924012"/>
            <a:ext cx="4609513" cy="5004794"/>
          </a:xfrm>
        </p:spPr>
        <p:txBody>
          <a:bodyPr>
            <a:normAutofit fontScale="90000"/>
          </a:bodyPr>
          <a:lstStyle/>
          <a:p>
            <a:r>
              <a:rPr lang="en-US" sz="6600">
                <a:ea typeface="+mj-lt"/>
                <a:cs typeface="+mj-lt"/>
              </a:rPr>
              <a:t>La </a:t>
            </a:r>
            <a:r>
              <a:rPr lang="en-US" sz="6600" err="1">
                <a:ea typeface="+mj-lt"/>
                <a:cs typeface="+mj-lt"/>
              </a:rPr>
              <a:t>prière</a:t>
            </a:r>
            <a:r>
              <a:rPr lang="en-US" sz="6600">
                <a:ea typeface="+mj-lt"/>
                <a:cs typeface="+mj-lt"/>
              </a:rPr>
              <a:t> </a:t>
            </a:r>
            <a:r>
              <a:rPr lang="en-US" sz="6600" err="1">
                <a:ea typeface="+mj-lt"/>
                <a:cs typeface="+mj-lt"/>
              </a:rPr>
              <a:t>d'intercession</a:t>
            </a:r>
            <a:r>
              <a:rPr lang="en-US" sz="6600">
                <a:ea typeface="+mj-lt"/>
                <a:cs typeface="+mj-lt"/>
              </a:rPr>
              <a:t> </a:t>
            </a:r>
            <a:r>
              <a:rPr lang="en-US" sz="6600" err="1">
                <a:ea typeface="+mj-lt"/>
                <a:cs typeface="+mj-lt"/>
              </a:rPr>
              <a:t>est</a:t>
            </a:r>
            <a:r>
              <a:rPr lang="en-US" sz="6600">
                <a:ea typeface="+mj-lt"/>
                <a:cs typeface="+mj-lt"/>
              </a:rPr>
              <a:t> </a:t>
            </a:r>
            <a:r>
              <a:rPr lang="en-US" sz="6600" err="1">
                <a:ea typeface="+mj-lt"/>
                <a:cs typeface="+mj-lt"/>
              </a:rPr>
              <a:t>importante</a:t>
            </a:r>
            <a:r>
              <a:rPr lang="en-US" sz="6600">
                <a:ea typeface="+mj-lt"/>
                <a:cs typeface="+mj-lt"/>
              </a:rPr>
              <a:t>. </a:t>
            </a:r>
            <a:endParaRPr lang="en-US"/>
          </a:p>
          <a:p>
            <a:endParaRPr lang="en-US"/>
          </a:p>
          <a:p>
            <a:pPr>
              <a:lnSpc>
                <a:spcPct val="90000"/>
              </a:lnSpc>
            </a:pPr>
            <a:r>
              <a:rPr lang="en-US" sz="6600">
                <a:ea typeface="+mj-lt"/>
                <a:cs typeface="+mj-lt"/>
              </a:rPr>
              <a:t>Cela </a:t>
            </a:r>
            <a:r>
              <a:rPr lang="en-US" sz="6600" err="1">
                <a:ea typeface="+mj-lt"/>
                <a:cs typeface="+mj-lt"/>
              </a:rPr>
              <a:t>devrait</a:t>
            </a:r>
            <a:r>
              <a:rPr lang="en-US" sz="6600">
                <a:ea typeface="+mj-lt"/>
                <a:cs typeface="+mj-lt"/>
              </a:rPr>
              <a:t> </a:t>
            </a:r>
            <a:r>
              <a:rPr lang="en-US" sz="6600" err="1">
                <a:ea typeface="+mj-lt"/>
                <a:cs typeface="+mj-lt"/>
              </a:rPr>
              <a:t>être</a:t>
            </a:r>
            <a:r>
              <a:rPr lang="en-US" sz="6600">
                <a:ea typeface="+mj-lt"/>
                <a:cs typeface="+mj-lt"/>
              </a:rPr>
              <a:t> </a:t>
            </a:r>
            <a:r>
              <a:rPr lang="en-US" sz="6600" err="1">
                <a:ea typeface="+mj-lt"/>
                <a:cs typeface="+mj-lt"/>
              </a:rPr>
              <a:t>continu</a:t>
            </a:r>
            <a:r>
              <a:rPr lang="en-US" sz="6600">
                <a:ea typeface="+mj-lt"/>
                <a:cs typeface="+mj-lt"/>
              </a:rPr>
              <a:t>.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err="1">
                <a:ea typeface="+mn-lt"/>
                <a:cs typeface="+mn-lt"/>
              </a:rPr>
              <a:t>Ἡμεῖς</a:t>
            </a:r>
            <a:r>
              <a:rPr lang="en-US" b="1">
                <a:ea typeface="+mn-lt"/>
                <a:cs typeface="+mn-lt"/>
              </a:rPr>
              <a:t>...</a:t>
            </a:r>
            <a:r>
              <a:rPr lang="en-US" b="1" err="1">
                <a:ea typeface="+mn-lt"/>
                <a:cs typeface="+mn-lt"/>
              </a:rPr>
              <a:t>οὐ</a:t>
            </a:r>
            <a:r>
              <a:rPr lang="en-US" b="1">
                <a:ea typeface="+mn-lt"/>
                <a:cs typeface="+mn-lt"/>
              </a:rPr>
              <a:t> πα</a:t>
            </a:r>
            <a:r>
              <a:rPr lang="en-US" b="1" err="1">
                <a:ea typeface="+mn-lt"/>
                <a:cs typeface="+mn-lt"/>
              </a:rPr>
              <a:t>υόμεθ</a:t>
            </a:r>
            <a:r>
              <a:rPr lang="en-US" b="1">
                <a:ea typeface="+mn-lt"/>
                <a:cs typeface="+mn-lt"/>
              </a:rPr>
              <a:t>α ὑπ</a:t>
            </a:r>
            <a:r>
              <a:rPr lang="en-US" b="1" err="1">
                <a:ea typeface="+mn-lt"/>
                <a:cs typeface="+mn-lt"/>
              </a:rPr>
              <a:t>ὲρ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ὑμῶν</a:t>
            </a:r>
            <a:r>
              <a:rPr lang="en-US" b="1">
                <a:ea typeface="+mn-lt"/>
                <a:cs typeface="+mn-lt"/>
              </a:rPr>
              <a:t> π</a:t>
            </a:r>
            <a:r>
              <a:rPr lang="en-US" b="1" err="1">
                <a:ea typeface="+mn-lt"/>
                <a:cs typeface="+mn-lt"/>
              </a:rPr>
              <a:t>ροσευχόμενοι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 b="1" baseline="30000">
                <a:ea typeface="+mn-lt"/>
                <a:cs typeface="+mn-lt"/>
                <a:hlinkClick r:id="rId3"/>
              </a:rPr>
              <a:t>* </a:t>
            </a:r>
            <a:r>
              <a:rPr lang="en-US" b="1">
                <a:ea typeface="+mn-lt"/>
                <a:cs typeface="+mn-lt"/>
              </a:rPr>
              <a:t>καὶ α</a:t>
            </a:r>
            <a:r>
              <a:rPr lang="en-US" b="1" err="1">
                <a:ea typeface="+mn-lt"/>
                <a:cs typeface="+mn-lt"/>
              </a:rPr>
              <a:t>ἰτούμενοι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>
                <a:ea typeface="+mn-lt"/>
                <a:cs typeface="+mn-lt"/>
              </a:rPr>
              <a:t>Nous... ne </a:t>
            </a:r>
            <a:r>
              <a:rPr lang="en-US" sz="3600" b="1" err="1">
                <a:ea typeface="+mn-lt"/>
                <a:cs typeface="+mn-lt"/>
              </a:rPr>
              <a:t>cessons</a:t>
            </a:r>
            <a:r>
              <a:rPr lang="en-US" sz="3600" b="1">
                <a:ea typeface="+mn-lt"/>
                <a:cs typeface="+mn-lt"/>
              </a:rPr>
              <a:t> de prier pour </a:t>
            </a:r>
            <a:r>
              <a:rPr lang="en-US" sz="3600" b="1" err="1">
                <a:ea typeface="+mn-lt"/>
                <a:cs typeface="+mn-lt"/>
              </a:rPr>
              <a:t>vous</a:t>
            </a:r>
            <a:r>
              <a:rPr lang="en-US" sz="3600" b="1">
                <a:ea typeface="+mn-lt"/>
                <a:cs typeface="+mn-lt"/>
              </a:rPr>
              <a:t> et de demander...</a:t>
            </a:r>
          </a:p>
          <a:p>
            <a:r>
              <a:rPr lang="en-US" sz="3600" b="1">
                <a:ea typeface="+mn-lt"/>
                <a:cs typeface="+mn-lt"/>
              </a:rPr>
              <a:t>Que </a:t>
            </a:r>
            <a:r>
              <a:rPr lang="en-US" sz="3600" b="1" err="1">
                <a:ea typeface="+mn-lt"/>
                <a:cs typeface="+mn-lt"/>
              </a:rPr>
              <a:t>pouvons</a:t>
            </a:r>
            <a:r>
              <a:rPr lang="en-US" sz="3600" b="1">
                <a:ea typeface="+mn-lt"/>
                <a:cs typeface="+mn-lt"/>
              </a:rPr>
              <a:t>-nous </a:t>
            </a:r>
            <a:r>
              <a:rPr lang="en-US" sz="3600" b="1" err="1">
                <a:ea typeface="+mn-lt"/>
                <a:cs typeface="+mn-lt"/>
              </a:rPr>
              <a:t>apprendre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ici</a:t>
            </a:r>
            <a:r>
              <a:rPr lang="en-US" sz="3600" b="1">
                <a:ea typeface="+mn-lt"/>
                <a:cs typeface="+mn-lt"/>
              </a:rPr>
              <a:t> ? </a:t>
            </a:r>
            <a:endParaRPr lang="en-US" b="1"/>
          </a:p>
          <a:p>
            <a:pPr lvl="1"/>
            <a:r>
              <a:rPr lang="en-US" sz="3200" b="1" err="1">
                <a:ea typeface="+mn-lt"/>
                <a:cs typeface="+mn-lt"/>
              </a:rPr>
              <a:t>C’est</a:t>
            </a:r>
            <a:r>
              <a:rPr lang="en-US" sz="3200" b="1">
                <a:ea typeface="+mn-lt"/>
                <a:cs typeface="+mn-lt"/>
              </a:rPr>
              <a:t> très </a:t>
            </a:r>
            <a:r>
              <a:rPr lang="en-US" sz="3200" b="1" err="1">
                <a:ea typeface="+mn-lt"/>
                <a:cs typeface="+mn-lt"/>
              </a:rPr>
              <a:t>essentiel</a:t>
            </a:r>
            <a:r>
              <a:rPr lang="en-US" sz="3200" b="1">
                <a:ea typeface="+mn-lt"/>
                <a:cs typeface="+mn-lt"/>
              </a:rPr>
              <a:t> à </a:t>
            </a:r>
            <a:r>
              <a:rPr lang="en-US" sz="3200" b="1" err="1">
                <a:ea typeface="+mn-lt"/>
                <a:cs typeface="+mn-lt"/>
              </a:rPr>
              <a:t>notre</a:t>
            </a:r>
            <a:r>
              <a:rPr lang="en-US" sz="3200" b="1">
                <a:ea typeface="+mn-lt"/>
                <a:cs typeface="+mn-lt"/>
              </a:rPr>
              <a:t> vie de </a:t>
            </a:r>
            <a:r>
              <a:rPr lang="en-US" sz="3200" b="1" err="1">
                <a:ea typeface="+mn-lt"/>
                <a:cs typeface="+mn-lt"/>
              </a:rPr>
              <a:t>prière</a:t>
            </a:r>
            <a:r>
              <a:rPr lang="en-US" sz="3200" b="1">
                <a:ea typeface="+mn-lt"/>
                <a:cs typeface="+mn-lt"/>
              </a:rPr>
              <a:t>. </a:t>
            </a:r>
            <a:endParaRPr lang="en-US" b="1"/>
          </a:p>
          <a:p>
            <a:pPr lvl="1"/>
            <a:r>
              <a:rPr lang="en-US" sz="3200" b="1">
                <a:ea typeface="+mn-lt"/>
                <a:cs typeface="+mn-lt"/>
              </a:rPr>
              <a:t>Cela </a:t>
            </a:r>
            <a:r>
              <a:rPr lang="en-US" sz="3200" b="1" err="1">
                <a:ea typeface="+mn-lt"/>
                <a:cs typeface="+mn-lt"/>
              </a:rPr>
              <a:t>devrait</a:t>
            </a:r>
            <a:r>
              <a:rPr lang="en-US" sz="3200" b="1">
                <a:ea typeface="+mn-lt"/>
                <a:cs typeface="+mn-lt"/>
              </a:rPr>
              <a:t> faire </a:t>
            </a:r>
            <a:r>
              <a:rPr lang="en-US" sz="3200" b="1" err="1">
                <a:ea typeface="+mn-lt"/>
                <a:cs typeface="+mn-lt"/>
              </a:rPr>
              <a:t>partie</a:t>
            </a:r>
            <a:r>
              <a:rPr lang="en-US" sz="3200" b="1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intégrante</a:t>
            </a:r>
            <a:r>
              <a:rPr lang="en-US" sz="3200" b="1">
                <a:ea typeface="+mn-lt"/>
                <a:cs typeface="+mn-lt"/>
              </a:rPr>
              <a:t> de </a:t>
            </a:r>
            <a:r>
              <a:rPr lang="en-US" sz="3200" b="1" err="1">
                <a:ea typeface="+mn-lt"/>
                <a:cs typeface="+mn-lt"/>
              </a:rPr>
              <a:t>notre</a:t>
            </a:r>
            <a:r>
              <a:rPr lang="en-US" sz="3200" b="1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prière</a:t>
            </a:r>
            <a:endParaRPr lang="en-US" sz="3200" b="1" err="1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700" b="1">
                <a:ea typeface="+mj-lt"/>
                <a:cs typeface="+mj-lt"/>
              </a:rPr>
              <a:t>II.  </a:t>
            </a:r>
            <a:r>
              <a:rPr lang="en-US" sz="6700" b="1" err="1">
                <a:ea typeface="+mj-lt"/>
                <a:cs typeface="+mj-lt"/>
              </a:rPr>
              <a:t>Contenu</a:t>
            </a:r>
            <a:r>
              <a:rPr lang="en-US" sz="6700" b="1">
                <a:ea typeface="+mj-lt"/>
                <a:cs typeface="+mj-lt"/>
              </a:rPr>
              <a:t> de la </a:t>
            </a:r>
            <a:r>
              <a:rPr lang="en-US" sz="6700" b="1" err="1">
                <a:ea typeface="+mj-lt"/>
                <a:cs typeface="+mj-lt"/>
              </a:rPr>
              <a:t>prière</a:t>
            </a:r>
            <a:r>
              <a:rPr lang="en-US" sz="6700" b="1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d'intercession</a:t>
            </a:r>
            <a:r>
              <a:rPr lang="en-US" sz="6700" b="1">
                <a:ea typeface="+mj-lt"/>
                <a:cs typeface="+mj-lt"/>
              </a:rPr>
              <a:t>. </a:t>
            </a:r>
            <a:endParaRPr lang="en-US" b="1"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r>
              <a:rPr lang="en-US" sz="6700" b="1">
                <a:ea typeface="+mj-lt"/>
                <a:cs typeface="+mj-lt"/>
              </a:rPr>
              <a:t>Vv. 9b-11a 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ἵν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α 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ληρωθῆτε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τὴν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ίγνωσιν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θελήμ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τος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b="1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 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σοφίᾳ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καὶ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συνέσει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 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νευμ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τικῇ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10 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ερι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αι </a:t>
            </a:r>
            <a:r>
              <a:rPr lang="en-US" baseline="3000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ἀξίως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κυρίου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ἀρεσκεί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αν,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ντὶ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ἔργῳ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ἀγ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θῷ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καρπ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οφοροῦντες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καὶ   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ὐξ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νόμενοι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aseline="30000">
                <a:solidFill>
                  <a:srgbClr val="1977DE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τῇ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ιγνώσει</a:t>
            </a:r>
            <a:r>
              <a:rPr lang="en-US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baseline="3000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θεοῦ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11 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δυνάμει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μούμενοι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κα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τὰ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τὸ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κράτος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δόξης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 ὑπ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ομονὴν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καὶ μα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κροθυμί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>
                <a:ea typeface="+mn-lt"/>
                <a:cs typeface="+mn-lt"/>
              </a:rPr>
              <a:t>Afin que </a:t>
            </a:r>
            <a:r>
              <a:rPr lang="en-US" sz="3600" b="1" err="1">
                <a:ea typeface="+mn-lt"/>
                <a:cs typeface="+mn-lt"/>
              </a:rPr>
              <a:t>vous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puissiez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être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remplis</a:t>
            </a:r>
            <a:r>
              <a:rPr lang="en-US" sz="3600" b="1">
                <a:ea typeface="+mn-lt"/>
                <a:cs typeface="+mn-lt"/>
              </a:rPr>
              <a:t> de la </a:t>
            </a:r>
            <a:r>
              <a:rPr lang="en-US" sz="3600" b="1" err="1">
                <a:ea typeface="+mn-lt"/>
                <a:cs typeface="+mn-lt"/>
              </a:rPr>
              <a:t>connaissance</a:t>
            </a:r>
            <a:r>
              <a:rPr lang="en-US" sz="3600" b="1">
                <a:ea typeface="+mn-lt"/>
                <a:cs typeface="+mn-lt"/>
              </a:rPr>
              <a:t> de la </a:t>
            </a:r>
            <a:r>
              <a:rPr lang="en-US" sz="3600" b="1" err="1">
                <a:ea typeface="+mn-lt"/>
                <a:cs typeface="+mn-lt"/>
              </a:rPr>
              <a:t>volonté</a:t>
            </a:r>
            <a:r>
              <a:rPr lang="en-US" sz="3600" b="1">
                <a:ea typeface="+mn-lt"/>
                <a:cs typeface="+mn-lt"/>
              </a:rPr>
              <a:t> de Dieu </a:t>
            </a:r>
            <a:r>
              <a:rPr lang="en-US" sz="3600" b="1" err="1">
                <a:ea typeface="+mn-lt"/>
                <a:cs typeface="+mn-lt"/>
              </a:rPr>
              <a:t>en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toute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sagesse</a:t>
            </a:r>
            <a:r>
              <a:rPr lang="en-US" sz="3600" b="1">
                <a:ea typeface="+mn-lt"/>
                <a:cs typeface="+mn-lt"/>
              </a:rPr>
              <a:t> et </a:t>
            </a:r>
            <a:r>
              <a:rPr lang="en-US" sz="3600" b="1" err="1">
                <a:ea typeface="+mn-lt"/>
                <a:cs typeface="+mn-lt"/>
              </a:rPr>
              <a:t>compréhension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spirituelles</a:t>
            </a:r>
            <a:r>
              <a:rPr lang="en-US" sz="3600" b="1">
                <a:ea typeface="+mn-lt"/>
                <a:cs typeface="+mn-lt"/>
              </a:rPr>
              <a:t>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b="1" err="1">
                <a:ea typeface="+mj-lt"/>
                <a:cs typeface="+mj-lt"/>
              </a:rPr>
              <a:t>Requête</a:t>
            </a:r>
            <a:r>
              <a:rPr lang="en-US" sz="6700" b="1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principale</a:t>
            </a:r>
            <a:r>
              <a:rPr lang="en-US" sz="6700" b="1">
                <a:ea typeface="+mj-lt"/>
                <a:cs typeface="+mj-lt"/>
              </a:rPr>
              <a:t> pour le </a:t>
            </a:r>
            <a:r>
              <a:rPr lang="en-US" sz="6700" b="1" err="1">
                <a:ea typeface="+mj-lt"/>
                <a:cs typeface="+mj-lt"/>
              </a:rPr>
              <a:t>remplissage</a:t>
            </a:r>
            <a:r>
              <a:rPr lang="en-US" sz="6700" b="1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divin</a:t>
            </a:r>
            <a:r>
              <a:rPr lang="en-US" sz="6700" b="1">
                <a:ea typeface="+mj-lt"/>
                <a:cs typeface="+mj-lt"/>
              </a:rPr>
              <a:t>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b="1" err="1">
                <a:ea typeface="+mn-lt"/>
                <a:cs typeface="+mn-lt"/>
              </a:rPr>
              <a:t>ἵν</a:t>
            </a:r>
            <a:r>
              <a:rPr lang="en-US" b="1">
                <a:ea typeface="+mn-lt"/>
                <a:cs typeface="+mn-lt"/>
              </a:rPr>
              <a:t>α π</a:t>
            </a:r>
            <a:r>
              <a:rPr lang="en-US" b="1" err="1">
                <a:ea typeface="+mn-lt"/>
                <a:cs typeface="+mn-lt"/>
              </a:rPr>
              <a:t>ληρωθῆτε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τὴν</a:t>
            </a:r>
            <a:r>
              <a:rPr lang="en-US" b="1">
                <a:ea typeface="+mn-lt"/>
                <a:cs typeface="+mn-lt"/>
              </a:rPr>
              <a:t> ἐπ</a:t>
            </a:r>
            <a:r>
              <a:rPr lang="en-US" b="1" err="1">
                <a:ea typeface="+mn-lt"/>
                <a:cs typeface="+mn-lt"/>
              </a:rPr>
              <a:t>ίγνωσιν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τοῦ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θελήμ</a:t>
            </a:r>
            <a:r>
              <a:rPr lang="en-US" b="1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τος</a:t>
            </a:r>
            <a:r>
              <a:rPr lang="en-US" b="1">
                <a:ea typeface="+mn-lt"/>
                <a:cs typeface="+mn-lt"/>
              </a:rPr>
              <a:t> α</a:t>
            </a:r>
            <a:r>
              <a:rPr lang="en-US" b="1" err="1">
                <a:ea typeface="+mn-lt"/>
                <a:cs typeface="+mn-lt"/>
              </a:rPr>
              <a:t>ὐτοῦ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ἐν</a:t>
            </a:r>
            <a:r>
              <a:rPr lang="en-US" b="1">
                <a:ea typeface="+mn-lt"/>
                <a:cs typeface="+mn-lt"/>
              </a:rPr>
              <a:t> π</a:t>
            </a:r>
            <a:r>
              <a:rPr lang="en-US" b="1" err="1">
                <a:ea typeface="+mn-lt"/>
                <a:cs typeface="+mn-lt"/>
              </a:rPr>
              <a:t>άσῃ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σοφίᾳ</a:t>
            </a:r>
            <a:r>
              <a:rPr lang="en-US" b="1">
                <a:ea typeface="+mn-lt"/>
                <a:cs typeface="+mn-lt"/>
              </a:rPr>
              <a:t> καὶ </a:t>
            </a:r>
            <a:r>
              <a:rPr lang="en-US" b="1" err="1">
                <a:ea typeface="+mn-lt"/>
                <a:cs typeface="+mn-lt"/>
              </a:rPr>
              <a:t>συνέσει</a:t>
            </a:r>
            <a:r>
              <a:rPr lang="en-US" b="1">
                <a:ea typeface="+mn-lt"/>
                <a:cs typeface="+mn-lt"/>
              </a:rPr>
              <a:t> π</a:t>
            </a:r>
            <a:r>
              <a:rPr lang="en-US" b="1" err="1">
                <a:ea typeface="+mn-lt"/>
                <a:cs typeface="+mn-lt"/>
              </a:rPr>
              <a:t>νευμ</a:t>
            </a:r>
            <a:r>
              <a:rPr lang="en-US" b="1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τικῇ</a:t>
            </a:r>
            <a:r>
              <a:rPr lang="en-US" b="1">
                <a:ea typeface="+mn-lt"/>
                <a:cs typeface="+mn-lt"/>
              </a:rPr>
              <a:t>,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="1">
                <a:ea typeface="+mn-lt"/>
                <a:cs typeface="+mn-lt"/>
              </a:rPr>
              <a:t>10 </a:t>
            </a:r>
            <a:r>
              <a:rPr lang="en-US">
                <a:ea typeface="+mn-lt"/>
                <a:cs typeface="+mn-lt"/>
              </a:rPr>
              <a:t>π</a:t>
            </a:r>
            <a:r>
              <a:rPr lang="en-US" err="1">
                <a:ea typeface="+mn-lt"/>
                <a:cs typeface="+mn-lt"/>
              </a:rPr>
              <a:t>ερι</a:t>
            </a:r>
            <a:r>
              <a:rPr lang="en-US">
                <a:ea typeface="+mn-lt"/>
                <a:cs typeface="+mn-lt"/>
              </a:rPr>
              <a:t>πα</a:t>
            </a:r>
            <a:r>
              <a:rPr lang="en-US" err="1">
                <a:ea typeface="+mn-lt"/>
                <a:cs typeface="+mn-lt"/>
              </a:rPr>
              <a:t>τῆσ</a:t>
            </a:r>
            <a:r>
              <a:rPr lang="en-US">
                <a:ea typeface="+mn-lt"/>
                <a:cs typeface="+mn-lt"/>
              </a:rPr>
              <a:t>αι </a:t>
            </a:r>
            <a:endParaRPr lang="en-US" baseline="30000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ἀξίως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τοῦ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κυρίου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εἰς</a:t>
            </a:r>
            <a:r>
              <a:rPr lang="en-US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ᾶσ</a:t>
            </a:r>
            <a:r>
              <a:rPr lang="en-US">
                <a:ea typeface="+mn-lt"/>
                <a:cs typeface="+mn-lt"/>
              </a:rPr>
              <a:t>αν </a:t>
            </a:r>
            <a:r>
              <a:rPr lang="en-US" err="1">
                <a:ea typeface="+mn-lt"/>
                <a:cs typeface="+mn-lt"/>
              </a:rPr>
              <a:t>ἀρεσκεί</a:t>
            </a:r>
            <a:r>
              <a:rPr lang="en-US">
                <a:ea typeface="+mn-lt"/>
                <a:cs typeface="+mn-lt"/>
              </a:rPr>
              <a:t>αν, </a:t>
            </a:r>
            <a:r>
              <a:rPr lang="en-US" err="1">
                <a:ea typeface="+mn-lt"/>
                <a:cs typeface="+mn-lt"/>
              </a:rPr>
              <a:t>ἐν</a:t>
            </a:r>
            <a:r>
              <a:rPr lang="en-US">
                <a:ea typeface="+mn-lt"/>
                <a:cs typeface="+mn-lt"/>
              </a:rPr>
              <a:t> πα</a:t>
            </a:r>
            <a:r>
              <a:rPr lang="en-US" err="1">
                <a:ea typeface="+mn-lt"/>
                <a:cs typeface="+mn-lt"/>
              </a:rPr>
              <a:t>ντὶ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ἔργῳ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ἀγ</a:t>
            </a:r>
            <a:r>
              <a:rPr lang="en-US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θῷ</a:t>
            </a:r>
            <a:r>
              <a:rPr lang="en-US">
                <a:ea typeface="+mn-lt"/>
                <a:cs typeface="+mn-lt"/>
              </a:rPr>
              <a:t> καρπ</a:t>
            </a:r>
            <a:r>
              <a:rPr lang="en-US" err="1">
                <a:ea typeface="+mn-lt"/>
                <a:cs typeface="+mn-lt"/>
              </a:rPr>
              <a:t>οφοροῦντες</a:t>
            </a:r>
            <a:r>
              <a:rPr lang="en-US">
                <a:ea typeface="+mn-lt"/>
                <a:cs typeface="+mn-lt"/>
              </a:rPr>
              <a:t> καὶ  α</a:t>
            </a:r>
            <a:r>
              <a:rPr lang="en-US" err="1">
                <a:ea typeface="+mn-lt"/>
                <a:cs typeface="+mn-lt"/>
              </a:rPr>
              <a:t>ὐξ</a:t>
            </a:r>
            <a:r>
              <a:rPr lang="en-US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νόμενοι</a:t>
            </a:r>
            <a:r>
              <a:rPr lang="en-US">
                <a:ea typeface="+mn-lt"/>
                <a:cs typeface="+mn-lt"/>
              </a:rPr>
              <a:t>  </a:t>
            </a:r>
            <a:r>
              <a:rPr lang="en-US" err="1">
                <a:ea typeface="+mn-lt"/>
                <a:cs typeface="+mn-lt"/>
              </a:rPr>
              <a:t>τῇ</a:t>
            </a:r>
            <a:r>
              <a:rPr lang="en-US">
                <a:ea typeface="+mn-lt"/>
                <a:cs typeface="+mn-lt"/>
              </a:rPr>
              <a:t> ἐπ</a:t>
            </a:r>
            <a:r>
              <a:rPr lang="en-US" err="1">
                <a:ea typeface="+mn-lt"/>
                <a:cs typeface="+mn-lt"/>
              </a:rPr>
              <a:t>ιγνώσει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τοῦ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θεοῦ</a:t>
            </a:r>
            <a:r>
              <a:rPr lang="en-US">
                <a:ea typeface="+mn-lt"/>
                <a:cs typeface="+mn-lt"/>
              </a:rPr>
              <a:t>, </a:t>
            </a:r>
            <a:r>
              <a:rPr lang="en-US" b="1">
                <a:ea typeface="+mn-lt"/>
                <a:cs typeface="+mn-lt"/>
              </a:rPr>
              <a:t>11 </a:t>
            </a:r>
            <a:r>
              <a:rPr lang="en-US" err="1">
                <a:ea typeface="+mn-lt"/>
                <a:cs typeface="+mn-lt"/>
              </a:rPr>
              <a:t>ἐν</a:t>
            </a:r>
            <a:r>
              <a:rPr lang="en-US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άσῃ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δυνάμει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δυν</a:t>
            </a:r>
            <a:r>
              <a:rPr lang="en-US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μούμενοι</a:t>
            </a:r>
            <a:r>
              <a:rPr lang="en-US">
                <a:ea typeface="+mn-lt"/>
                <a:cs typeface="+mn-lt"/>
              </a:rPr>
              <a:t> κα</a:t>
            </a:r>
            <a:r>
              <a:rPr lang="en-US" err="1">
                <a:ea typeface="+mn-lt"/>
                <a:cs typeface="+mn-lt"/>
              </a:rPr>
              <a:t>τὰ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τὸ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κράτος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τῆς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δόξης</a:t>
            </a:r>
            <a:r>
              <a:rPr lang="en-US">
                <a:ea typeface="+mn-lt"/>
                <a:cs typeface="+mn-lt"/>
              </a:rPr>
              <a:t> α</a:t>
            </a:r>
            <a:r>
              <a:rPr lang="en-US" err="1">
                <a:ea typeface="+mn-lt"/>
                <a:cs typeface="+mn-lt"/>
              </a:rPr>
              <a:t>ὐτοῦ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εἰς</a:t>
            </a:r>
            <a:r>
              <a:rPr lang="en-US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ᾶσ</a:t>
            </a:r>
            <a:r>
              <a:rPr lang="en-US">
                <a:ea typeface="+mn-lt"/>
                <a:cs typeface="+mn-lt"/>
              </a:rPr>
              <a:t>αν ὑπ</a:t>
            </a:r>
            <a:r>
              <a:rPr lang="en-US" err="1">
                <a:ea typeface="+mn-lt"/>
                <a:cs typeface="+mn-lt"/>
              </a:rPr>
              <a:t>ομονὴν</a:t>
            </a:r>
            <a:r>
              <a:rPr lang="en-US">
                <a:ea typeface="+mn-lt"/>
                <a:cs typeface="+mn-lt"/>
              </a:rPr>
              <a:t> καὶ μα</a:t>
            </a:r>
            <a:r>
              <a:rPr lang="en-US" err="1">
                <a:ea typeface="+mn-lt"/>
                <a:cs typeface="+mn-lt"/>
              </a:rPr>
              <a:t>κροθυμί</a:t>
            </a:r>
            <a:r>
              <a:rPr lang="en-US">
                <a:ea typeface="+mn-lt"/>
                <a:cs typeface="+mn-lt"/>
              </a:rPr>
              <a:t>αν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/>
              <a:t>Afin</a:t>
            </a:r>
            <a:r>
              <a:rPr lang="en-US" sz="3600" b="1">
                <a:ea typeface="+mn-lt"/>
                <a:cs typeface="+mn-lt"/>
              </a:rPr>
              <a:t> que </a:t>
            </a:r>
            <a:r>
              <a:rPr lang="en-US" sz="3600" b="1" err="1">
                <a:ea typeface="+mn-lt"/>
                <a:cs typeface="+mn-lt"/>
              </a:rPr>
              <a:t>vous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puissiez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être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remplis</a:t>
            </a:r>
            <a:r>
              <a:rPr lang="en-US" sz="3600" b="1">
                <a:ea typeface="+mn-lt"/>
                <a:cs typeface="+mn-lt"/>
              </a:rPr>
              <a:t> de la </a:t>
            </a:r>
            <a:r>
              <a:rPr lang="en-US" sz="3600" b="1" err="1">
                <a:ea typeface="+mn-lt"/>
                <a:cs typeface="+mn-lt"/>
              </a:rPr>
              <a:t>connaissance</a:t>
            </a:r>
            <a:r>
              <a:rPr lang="en-US" sz="3600" b="1">
                <a:ea typeface="+mn-lt"/>
                <a:cs typeface="+mn-lt"/>
              </a:rPr>
              <a:t> de la </a:t>
            </a:r>
            <a:r>
              <a:rPr lang="en-US" sz="3600" b="1" err="1">
                <a:ea typeface="+mn-lt"/>
                <a:cs typeface="+mn-lt"/>
              </a:rPr>
              <a:t>volonté</a:t>
            </a:r>
            <a:r>
              <a:rPr lang="en-US" sz="3600" b="1">
                <a:ea typeface="+mn-lt"/>
                <a:cs typeface="+mn-lt"/>
              </a:rPr>
              <a:t> de Dieu </a:t>
            </a:r>
            <a:r>
              <a:rPr lang="en-US" sz="3600" b="1" err="1">
                <a:ea typeface="+mn-lt"/>
                <a:cs typeface="+mn-lt"/>
              </a:rPr>
              <a:t>en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toute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sagesse</a:t>
            </a:r>
            <a:r>
              <a:rPr lang="en-US" sz="3600" b="1">
                <a:ea typeface="+mn-lt"/>
                <a:cs typeface="+mn-lt"/>
              </a:rPr>
              <a:t> et </a:t>
            </a:r>
            <a:r>
              <a:rPr lang="en-US" sz="3600" b="1" err="1">
                <a:ea typeface="+mn-lt"/>
                <a:cs typeface="+mn-lt"/>
              </a:rPr>
              <a:t>compréhension</a:t>
            </a:r>
            <a:r>
              <a:rPr lang="en-US" sz="3600" b="1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spirituelles</a:t>
            </a:r>
            <a:r>
              <a:rPr lang="en-US" sz="3600" b="1">
                <a:ea typeface="+mn-lt"/>
                <a:cs typeface="+mn-lt"/>
              </a:rPr>
              <a:t>...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700" b="1">
                <a:ea typeface="+mj-lt"/>
                <a:cs typeface="+mj-lt"/>
              </a:rPr>
              <a:t>Objectif de la </a:t>
            </a:r>
            <a:r>
              <a:rPr lang="en-US" sz="6700" b="1" err="1">
                <a:ea typeface="+mj-lt"/>
                <a:cs typeface="+mj-lt"/>
              </a:rPr>
              <a:t>demande</a:t>
            </a:r>
            <a:r>
              <a:rPr lang="en-US" sz="6700" b="1">
                <a:ea typeface="+mj-lt"/>
                <a:cs typeface="+mj-lt"/>
              </a:rPr>
              <a:t>: 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sz="6700" b="1" err="1">
                <a:ea typeface="+mj-lt"/>
                <a:cs typeface="+mj-lt"/>
              </a:rPr>
              <a:t>une</a:t>
            </a:r>
            <a:r>
              <a:rPr lang="en-US" sz="6700" b="1">
                <a:ea typeface="+mj-lt"/>
                <a:cs typeface="+mj-lt"/>
              </a:rPr>
              <a:t> promenade </a:t>
            </a:r>
            <a:r>
              <a:rPr lang="en-US" sz="6700" b="1" err="1">
                <a:ea typeface="+mj-lt"/>
                <a:cs typeface="+mj-lt"/>
              </a:rPr>
              <a:t>digne</a:t>
            </a:r>
            <a:endParaRPr lang="en-US" b="1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err="1">
                <a:ea typeface="+mn-lt"/>
                <a:cs typeface="+mn-lt"/>
              </a:rPr>
              <a:t>Περι</a:t>
            </a:r>
            <a:r>
              <a:rPr lang="en-US" b="1">
                <a:ea typeface="+mn-lt"/>
                <a:cs typeface="+mn-lt"/>
              </a:rPr>
              <a:t>πα</a:t>
            </a:r>
            <a:r>
              <a:rPr lang="en-US" b="1" err="1">
                <a:ea typeface="+mn-lt"/>
                <a:cs typeface="+mn-lt"/>
              </a:rPr>
              <a:t>τῆσ</a:t>
            </a:r>
            <a:r>
              <a:rPr lang="en-US" b="1">
                <a:ea typeface="+mn-lt"/>
                <a:cs typeface="+mn-lt"/>
              </a:rPr>
              <a:t>αι </a:t>
            </a:r>
            <a:r>
              <a:rPr lang="en-US" b="1" err="1">
                <a:ea typeface="+mn-lt"/>
                <a:cs typeface="+mn-lt"/>
              </a:rPr>
              <a:t>ἀξίως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τοῦ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κυρίου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εἰς</a:t>
            </a:r>
            <a:r>
              <a:rPr lang="en-US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ᾶσ</a:t>
            </a:r>
            <a:r>
              <a:rPr lang="en-US">
                <a:ea typeface="+mn-lt"/>
                <a:cs typeface="+mn-lt"/>
              </a:rPr>
              <a:t>αν </a:t>
            </a:r>
            <a:r>
              <a:rPr lang="en-US" err="1">
                <a:ea typeface="+mn-lt"/>
                <a:cs typeface="+mn-lt"/>
              </a:rPr>
              <a:t>ἀρεσκεί</a:t>
            </a:r>
            <a:r>
              <a:rPr lang="en-US">
                <a:ea typeface="+mn-lt"/>
                <a:cs typeface="+mn-lt"/>
              </a:rPr>
              <a:t>αν, </a:t>
            </a:r>
            <a:r>
              <a:rPr lang="en-US" err="1">
                <a:ea typeface="+mn-lt"/>
                <a:cs typeface="+mn-lt"/>
              </a:rPr>
              <a:t>ἐν</a:t>
            </a:r>
            <a:r>
              <a:rPr lang="en-US">
                <a:ea typeface="+mn-lt"/>
                <a:cs typeface="+mn-lt"/>
              </a:rPr>
              <a:t> πα</a:t>
            </a:r>
            <a:r>
              <a:rPr lang="en-US" err="1">
                <a:ea typeface="+mn-lt"/>
                <a:cs typeface="+mn-lt"/>
              </a:rPr>
              <a:t>ντὶ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ἔργῳ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ἀγ</a:t>
            </a:r>
            <a:r>
              <a:rPr lang="en-US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θῷ</a:t>
            </a:r>
            <a:r>
              <a:rPr lang="en-US">
                <a:ea typeface="+mn-lt"/>
                <a:cs typeface="+mn-lt"/>
              </a:rPr>
              <a:t> καρπ</a:t>
            </a:r>
            <a:r>
              <a:rPr lang="en-US" err="1">
                <a:ea typeface="+mn-lt"/>
                <a:cs typeface="+mn-lt"/>
              </a:rPr>
              <a:t>οφοροῦντες</a:t>
            </a:r>
            <a:r>
              <a:rPr lang="en-US">
                <a:ea typeface="+mn-lt"/>
                <a:cs typeface="+mn-lt"/>
              </a:rPr>
              <a:t> καὶ α</a:t>
            </a:r>
            <a:r>
              <a:rPr lang="en-US" err="1">
                <a:ea typeface="+mn-lt"/>
                <a:cs typeface="+mn-lt"/>
              </a:rPr>
              <a:t>ὐξ</a:t>
            </a:r>
            <a:r>
              <a:rPr lang="en-US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νόμενοι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aseline="3000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τῇ</a:t>
            </a:r>
            <a:r>
              <a:rPr lang="en-US">
                <a:ea typeface="+mn-lt"/>
                <a:cs typeface="+mn-lt"/>
              </a:rPr>
              <a:t> ἐπ</a:t>
            </a:r>
            <a:r>
              <a:rPr lang="en-US" err="1">
                <a:ea typeface="+mn-lt"/>
                <a:cs typeface="+mn-lt"/>
              </a:rPr>
              <a:t>ιγνώσει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aseline="3000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err="1">
                <a:ea typeface="+mn-lt"/>
                <a:cs typeface="+mn-lt"/>
              </a:rPr>
              <a:t>τοῦ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θεοῦ</a:t>
            </a:r>
            <a:r>
              <a:rPr lang="en-US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ἐν</a:t>
            </a:r>
            <a:r>
              <a:rPr lang="en-US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άσῃ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δυνάμει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δυν</a:t>
            </a:r>
            <a:r>
              <a:rPr lang="en-US">
                <a:ea typeface="+mn-lt"/>
                <a:cs typeface="+mn-lt"/>
              </a:rPr>
              <a:t>α</a:t>
            </a:r>
            <a:r>
              <a:rPr lang="en-US" err="1">
                <a:ea typeface="+mn-lt"/>
                <a:cs typeface="+mn-lt"/>
              </a:rPr>
              <a:t>μούμενοι</a:t>
            </a:r>
            <a:r>
              <a:rPr lang="en-US">
                <a:ea typeface="+mn-lt"/>
                <a:cs typeface="+mn-lt"/>
              </a:rPr>
              <a:t> κα</a:t>
            </a:r>
            <a:r>
              <a:rPr lang="en-US" err="1">
                <a:ea typeface="+mn-lt"/>
                <a:cs typeface="+mn-lt"/>
              </a:rPr>
              <a:t>τὰ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τὸ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κράτος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τῆς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δόξης</a:t>
            </a:r>
            <a:r>
              <a:rPr lang="en-US">
                <a:ea typeface="+mn-lt"/>
                <a:cs typeface="+mn-lt"/>
              </a:rPr>
              <a:t> α</a:t>
            </a:r>
            <a:r>
              <a:rPr lang="en-US" err="1">
                <a:ea typeface="+mn-lt"/>
                <a:cs typeface="+mn-lt"/>
              </a:rPr>
              <a:t>ὐτοῦ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εἰς</a:t>
            </a:r>
            <a:r>
              <a:rPr lang="en-US">
                <a:ea typeface="+mn-lt"/>
                <a:cs typeface="+mn-lt"/>
              </a:rPr>
              <a:t> π</a:t>
            </a:r>
            <a:r>
              <a:rPr lang="en-US" err="1">
                <a:ea typeface="+mn-lt"/>
                <a:cs typeface="+mn-lt"/>
              </a:rPr>
              <a:t>ᾶσ</a:t>
            </a:r>
            <a:r>
              <a:rPr lang="en-US">
                <a:ea typeface="+mn-lt"/>
                <a:cs typeface="+mn-lt"/>
              </a:rPr>
              <a:t>αν ὑπ</a:t>
            </a:r>
            <a:r>
              <a:rPr lang="en-US" err="1">
                <a:ea typeface="+mn-lt"/>
                <a:cs typeface="+mn-lt"/>
              </a:rPr>
              <a:t>ομονὴν</a:t>
            </a:r>
            <a:r>
              <a:rPr lang="en-US">
                <a:ea typeface="+mn-lt"/>
                <a:cs typeface="+mn-lt"/>
              </a:rPr>
              <a:t> καὶ μα</a:t>
            </a:r>
            <a:r>
              <a:rPr lang="en-US" err="1">
                <a:ea typeface="+mn-lt"/>
                <a:cs typeface="+mn-lt"/>
              </a:rPr>
              <a:t>κροθυμί</a:t>
            </a:r>
            <a:r>
              <a:rPr lang="en-US">
                <a:ea typeface="+mn-lt"/>
                <a:cs typeface="+mn-lt"/>
              </a:rPr>
              <a:t>αν</a:t>
            </a:r>
            <a:endParaRPr lang="en-US" b="1">
              <a:ea typeface="+mn-lt"/>
              <a:cs typeface="+mn-lt"/>
            </a:endParaRPr>
          </a:p>
          <a:p>
            <a:r>
              <a:rPr lang="en-US" sz="4400" b="1">
                <a:ea typeface="+mn-lt"/>
                <a:cs typeface="+mn-lt"/>
              </a:rPr>
              <a:t>Pour marcher </a:t>
            </a:r>
            <a:r>
              <a:rPr lang="en-US" sz="4400" b="1" err="1">
                <a:ea typeface="+mn-lt"/>
                <a:cs typeface="+mn-lt"/>
              </a:rPr>
              <a:t>dignement</a:t>
            </a:r>
            <a:r>
              <a:rPr lang="en-US" sz="4400" b="1">
                <a:ea typeface="+mn-lt"/>
                <a:cs typeface="+mn-lt"/>
              </a:rPr>
              <a:t> du Seigneur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600" b="1">
                <a:ea typeface="+mj-lt"/>
                <a:cs typeface="+mj-lt"/>
              </a:rPr>
              <a:t>Limites de </a:t>
            </a:r>
            <a:r>
              <a:rPr lang="en-US" sz="6600" b="1" err="1">
                <a:ea typeface="+mj-lt"/>
                <a:cs typeface="+mj-lt"/>
              </a:rPr>
              <a:t>cette</a:t>
            </a:r>
            <a:r>
              <a:rPr lang="en-US" sz="6600" b="1">
                <a:ea typeface="+mj-lt"/>
                <a:cs typeface="+mj-lt"/>
              </a:rPr>
              <a:t> promenade : 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sz="6600" b="1">
                <a:ea typeface="+mj-lt"/>
                <a:cs typeface="+mj-lt"/>
              </a:rPr>
              <a:t>4 </a:t>
            </a:r>
            <a:r>
              <a:rPr lang="en-US" sz="6600" b="1" err="1">
                <a:ea typeface="+mj-lt"/>
                <a:cs typeface="+mj-lt"/>
              </a:rPr>
              <a:t>participes</a:t>
            </a:r>
            <a:endParaRPr lang="en-US" b="1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ἀρεσκεί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αν, </a:t>
            </a:r>
            <a:endParaRPr lang="en-US" b="1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ντὶ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ἔργῳ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ἀγ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θῷ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>
                <a:ea typeface="+mn-lt"/>
                <a:cs typeface="+mn-lt"/>
              </a:rPr>
              <a:t>καρπ</a:t>
            </a:r>
            <a:r>
              <a:rPr lang="en-US" b="1" err="1">
                <a:ea typeface="+mn-lt"/>
                <a:cs typeface="+mn-lt"/>
              </a:rPr>
              <a:t>οφοροῦντες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>
                <a:solidFill>
                  <a:schemeClr val="bg1"/>
                </a:solidFill>
                <a:ea typeface="+mn-lt"/>
                <a:cs typeface="+mn-lt"/>
              </a:rPr>
              <a:t>καὶ </a:t>
            </a:r>
            <a:endParaRPr lang="en-US" b="1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ὐξ</a:t>
            </a:r>
            <a:r>
              <a:rPr lang="en-US" b="1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νόμενοι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aseline="30000">
                <a:solidFill>
                  <a:srgbClr val="1977DE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τῇ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ιγνώσει</a:t>
            </a:r>
            <a:r>
              <a:rPr lang="en-US">
                <a:solidFill>
                  <a:srgbClr val="1977DE"/>
                </a:solidFill>
                <a:ea typeface="+mn-lt"/>
                <a:cs typeface="+mn-lt"/>
                <a:hlinkClick r:id="rId4"/>
              </a:rPr>
              <a:t>*</a:t>
            </a:r>
            <a:r>
              <a:rPr lang="en-US" baseline="3000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θεοῦ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>
                <a:solidFill>
                  <a:srgbClr val="1977DE"/>
                </a:solidFill>
                <a:ea typeface="+mn-lt"/>
                <a:cs typeface="+mn-lt"/>
                <a:hlinkClick r:id="rId4"/>
              </a:rPr>
              <a:t>*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US" b="1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δυνάμει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δυν</a:t>
            </a:r>
            <a:r>
              <a:rPr lang="en-US" b="1">
                <a:ea typeface="+mn-lt"/>
                <a:cs typeface="+mn-lt"/>
              </a:rPr>
              <a:t>α</a:t>
            </a:r>
            <a:r>
              <a:rPr lang="en-US" b="1" err="1">
                <a:ea typeface="+mn-lt"/>
                <a:cs typeface="+mn-lt"/>
              </a:rPr>
              <a:t>μούμενοι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κα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τὰ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τὸ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κράτος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δόξης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 ὑπ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ομονὴν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καὶ μα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κροθυμί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αν</a:t>
            </a:r>
            <a:endParaRPr lang="en-US" sz="3600" b="1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5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>
                <a:cs typeface="Calibri Light"/>
              </a:rPr>
              <a:t>Conclusion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 b="1" err="1">
                <a:ea typeface="+mn-lt"/>
                <a:cs typeface="+mn-lt"/>
              </a:rPr>
              <a:t>Qu’avons</a:t>
            </a:r>
            <a:r>
              <a:rPr lang="en-US" sz="5400" b="1">
                <a:ea typeface="+mn-lt"/>
                <a:cs typeface="+mn-lt"/>
              </a:rPr>
              <a:t>-nous </a:t>
            </a:r>
            <a:r>
              <a:rPr lang="en-US" sz="5400" b="1" err="1">
                <a:ea typeface="+mn-lt"/>
                <a:cs typeface="+mn-lt"/>
              </a:rPr>
              <a:t>appris</a:t>
            </a:r>
            <a:r>
              <a:rPr lang="en-US" sz="5400" b="1">
                <a:ea typeface="+mn-lt"/>
                <a:cs typeface="+mn-lt"/>
              </a:rPr>
              <a:t> sur la </a:t>
            </a:r>
            <a:r>
              <a:rPr lang="en-US" sz="5400" b="1" err="1">
                <a:ea typeface="+mn-lt"/>
                <a:cs typeface="+mn-lt"/>
              </a:rPr>
              <a:t>prière</a:t>
            </a:r>
            <a:r>
              <a:rPr lang="en-US" sz="5400" b="1">
                <a:ea typeface="+mn-lt"/>
                <a:cs typeface="+mn-lt"/>
              </a:rPr>
              <a:t> </a:t>
            </a:r>
            <a:r>
              <a:rPr lang="en-US" sz="5400" b="1" err="1">
                <a:ea typeface="+mn-lt"/>
                <a:cs typeface="+mn-lt"/>
              </a:rPr>
              <a:t>d’intercession</a:t>
            </a:r>
            <a:r>
              <a:rPr lang="en-US" sz="5400" b="1">
                <a:ea typeface="+mn-lt"/>
                <a:cs typeface="+mn-lt"/>
              </a:rPr>
              <a:t>?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0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2C"/>
      </a:dk2>
      <a:lt2>
        <a:srgbClr val="E7E2E8"/>
      </a:lt2>
      <a:accent1>
        <a:srgbClr val="36B721"/>
      </a:accent1>
      <a:accent2>
        <a:srgbClr val="6CB313"/>
      </a:accent2>
      <a:accent3>
        <a:srgbClr val="A2A61D"/>
      </a:accent3>
      <a:accent4>
        <a:srgbClr val="D58B17"/>
      </a:accent4>
      <a:accent5>
        <a:srgbClr val="E74E29"/>
      </a:accent5>
      <a:accent6>
        <a:srgbClr val="D51742"/>
      </a:accent6>
      <a:hlink>
        <a:srgbClr val="BF6D3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SketchyVTI</vt:lpstr>
      <vt:lpstr>Introduction</vt:lpstr>
      <vt:lpstr>L'approche de la compréhension</vt:lpstr>
      <vt:lpstr>La prière d'intercession est centrale dans la prière. v.9a </vt:lpstr>
      <vt:lpstr>La prière d'intercession est importante.   Cela devrait être continu. </vt:lpstr>
      <vt:lpstr>II.  Contenu de la prière d'intercession.  Vv. 9b-11a </vt:lpstr>
      <vt:lpstr>Requête principale pour le remplissage divin:</vt:lpstr>
      <vt:lpstr>Objectif de la demande:  une promenade digne</vt:lpstr>
      <vt:lpstr>Limites de cette promenade :  4 participes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2023-08-30T20:39:07Z</dcterms:created>
  <dcterms:modified xsi:type="dcterms:W3CDTF">2023-09-05T15:10:38Z</dcterms:modified>
</cp:coreProperties>
</file>